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288" r:id="rId2"/>
    <p:sldId id="306" r:id="rId3"/>
    <p:sldId id="270" r:id="rId4"/>
    <p:sldId id="326" r:id="rId5"/>
    <p:sldId id="323" r:id="rId6"/>
    <p:sldId id="260" r:id="rId7"/>
    <p:sldId id="261" r:id="rId8"/>
    <p:sldId id="273" r:id="rId9"/>
    <p:sldId id="304" r:id="rId10"/>
    <p:sldId id="275" r:id="rId11"/>
    <p:sldId id="310" r:id="rId12"/>
    <p:sldId id="311" r:id="rId13"/>
    <p:sldId id="312" r:id="rId14"/>
    <p:sldId id="313" r:id="rId15"/>
    <p:sldId id="315" r:id="rId16"/>
    <p:sldId id="277" r:id="rId17"/>
    <p:sldId id="318" r:id="rId18"/>
    <p:sldId id="292" r:id="rId19"/>
    <p:sldId id="293" r:id="rId20"/>
    <p:sldId id="294" r:id="rId21"/>
    <p:sldId id="295" r:id="rId22"/>
    <p:sldId id="296" r:id="rId23"/>
    <p:sldId id="297" r:id="rId24"/>
    <p:sldId id="325" r:id="rId25"/>
    <p:sldId id="298" r:id="rId26"/>
    <p:sldId id="319" r:id="rId27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12" charset="0"/>
        <a:ea typeface="ＭＳ Ｐゴシック" pitchFamily="-112" charset="-128"/>
        <a:cs typeface="ＭＳ Ｐゴシック" pitchFamily="-112" charset="-128"/>
      </a:defRPr>
    </a:lvl1pPr>
    <a:lvl2pPr marL="1904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12" charset="0"/>
        <a:ea typeface="ＭＳ Ｐゴシック" pitchFamily="-112" charset="-128"/>
        <a:cs typeface="ＭＳ Ｐゴシック" pitchFamily="-112" charset="-128"/>
      </a:defRPr>
    </a:lvl2pPr>
    <a:lvl3pPr marL="3808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12" charset="0"/>
        <a:ea typeface="ＭＳ Ｐゴシック" pitchFamily="-112" charset="-128"/>
        <a:cs typeface="ＭＳ Ｐゴシック" pitchFamily="-112" charset="-128"/>
      </a:defRPr>
    </a:lvl3pPr>
    <a:lvl4pPr marL="5712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12" charset="0"/>
        <a:ea typeface="ＭＳ Ｐゴシック" pitchFamily="-112" charset="-128"/>
        <a:cs typeface="ＭＳ Ｐゴシック" pitchFamily="-112" charset="-128"/>
      </a:defRPr>
    </a:lvl4pPr>
    <a:lvl5pPr marL="76163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12" charset="0"/>
        <a:ea typeface="ＭＳ Ｐゴシック" pitchFamily="-112" charset="-128"/>
        <a:cs typeface="ＭＳ Ｐゴシック" pitchFamily="-112" charset="-128"/>
      </a:defRPr>
    </a:lvl5pPr>
    <a:lvl6pPr marL="952044" algn="l" defTabSz="190410" rtl="0" eaLnBrk="1" latinLnBrk="0" hangingPunct="1">
      <a:defRPr kern="1200">
        <a:solidFill>
          <a:schemeClr val="tx1"/>
        </a:solidFill>
        <a:latin typeface="Garamond" pitchFamily="-112" charset="0"/>
        <a:ea typeface="ＭＳ Ｐゴシック" pitchFamily="-112" charset="-128"/>
        <a:cs typeface="ＭＳ Ｐゴシック" pitchFamily="-112" charset="-128"/>
      </a:defRPr>
    </a:lvl6pPr>
    <a:lvl7pPr marL="1142451" algn="l" defTabSz="190410" rtl="0" eaLnBrk="1" latinLnBrk="0" hangingPunct="1">
      <a:defRPr kern="1200">
        <a:solidFill>
          <a:schemeClr val="tx1"/>
        </a:solidFill>
        <a:latin typeface="Garamond" pitchFamily="-112" charset="0"/>
        <a:ea typeface="ＭＳ Ｐゴシック" pitchFamily="-112" charset="-128"/>
        <a:cs typeface="ＭＳ Ｐゴシック" pitchFamily="-112" charset="-128"/>
      </a:defRPr>
    </a:lvl7pPr>
    <a:lvl8pPr marL="1332861" algn="l" defTabSz="190410" rtl="0" eaLnBrk="1" latinLnBrk="0" hangingPunct="1">
      <a:defRPr kern="1200">
        <a:solidFill>
          <a:schemeClr val="tx1"/>
        </a:solidFill>
        <a:latin typeface="Garamond" pitchFamily="-112" charset="0"/>
        <a:ea typeface="ＭＳ Ｐゴシック" pitchFamily="-112" charset="-128"/>
        <a:cs typeface="ＭＳ Ｐゴシック" pitchFamily="-112" charset="-128"/>
      </a:defRPr>
    </a:lvl8pPr>
    <a:lvl9pPr marL="1523268" algn="l" defTabSz="190410" rtl="0" eaLnBrk="1" latinLnBrk="0" hangingPunct="1">
      <a:defRPr kern="1200">
        <a:solidFill>
          <a:schemeClr val="tx1"/>
        </a:solidFill>
        <a:latin typeface="Garamond" pitchFamily="-112" charset="0"/>
        <a:ea typeface="ＭＳ Ｐゴシック" pitchFamily="-112" charset="-128"/>
        <a:cs typeface="ＭＳ Ｐゴシック" pitchFamily="-11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DDC4C"/>
    <a:srgbClr val="120EFF"/>
    <a:srgbClr val="FFFF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2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77D2A98A-B74A-4A16-9B88-C195A1C84857}" type="datetimeFigureOut">
              <a:rPr lang="en-US" smtClean="0"/>
              <a:pPr/>
              <a:t>3/29/21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509F8165-5BA6-4C71-B784-34CB51EC67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3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100" y="0"/>
            <a:ext cx="3070860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660" y="4451985"/>
            <a:ext cx="5669280" cy="421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343"/>
            <a:ext cx="3070860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100" y="8902343"/>
            <a:ext cx="3070860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8A0277CD-99B5-4C49-9FC7-4CE0470059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99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190410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380817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571227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761634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952044" algn="l" defTabSz="19041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142451" algn="l" defTabSz="19041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332861" algn="l" defTabSz="19041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523268" algn="l" defTabSz="19041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22DE-611A-B74D-A029-649CE39E7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A2D7-C2FA-DD46-A854-6D238EFDF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241B-074D-CC4C-B647-66737D47A8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7F648-4D54-DC44-88FF-4688F1494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3FDE-3FF7-4A4E-9C51-392957682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865E-E54B-8D41-9B0F-2C038BC17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62" indent="0">
              <a:buNone/>
              <a:defRPr sz="1800" b="1"/>
            </a:lvl3pPr>
            <a:lvl4pPr marL="1370943" indent="0">
              <a:buNone/>
              <a:defRPr sz="1600" b="1"/>
            </a:lvl4pPr>
            <a:lvl5pPr marL="1827922" indent="0">
              <a:buNone/>
              <a:defRPr sz="1600" b="1"/>
            </a:lvl5pPr>
            <a:lvl6pPr marL="2284902" indent="0">
              <a:buNone/>
              <a:defRPr sz="1600" b="1"/>
            </a:lvl6pPr>
            <a:lvl7pPr marL="2741883" indent="0">
              <a:buNone/>
              <a:defRPr sz="1600" b="1"/>
            </a:lvl7pPr>
            <a:lvl8pPr marL="3198864" indent="0">
              <a:buNone/>
              <a:defRPr sz="1600" b="1"/>
            </a:lvl8pPr>
            <a:lvl9pPr marL="36558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62" indent="0">
              <a:buNone/>
              <a:defRPr sz="1800" b="1"/>
            </a:lvl3pPr>
            <a:lvl4pPr marL="1370943" indent="0">
              <a:buNone/>
              <a:defRPr sz="1600" b="1"/>
            </a:lvl4pPr>
            <a:lvl5pPr marL="1827922" indent="0">
              <a:buNone/>
              <a:defRPr sz="1600" b="1"/>
            </a:lvl5pPr>
            <a:lvl6pPr marL="2284902" indent="0">
              <a:buNone/>
              <a:defRPr sz="1600" b="1"/>
            </a:lvl6pPr>
            <a:lvl7pPr marL="2741883" indent="0">
              <a:buNone/>
              <a:defRPr sz="1600" b="1"/>
            </a:lvl7pPr>
            <a:lvl8pPr marL="3198864" indent="0">
              <a:buNone/>
              <a:defRPr sz="1600" b="1"/>
            </a:lvl8pPr>
            <a:lvl9pPr marL="36558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558D-35ED-734C-B5D7-906C8CDC3A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220E-0A7E-F249-ADF8-BB9A36ABF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67B0-710C-AB4D-8A4B-BC4ECAF073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1" indent="0">
              <a:buNone/>
              <a:defRPr sz="1200"/>
            </a:lvl2pPr>
            <a:lvl3pPr marL="913962" indent="0">
              <a:buNone/>
              <a:defRPr sz="1000"/>
            </a:lvl3pPr>
            <a:lvl4pPr marL="1370943" indent="0">
              <a:buNone/>
              <a:defRPr sz="900"/>
            </a:lvl4pPr>
            <a:lvl5pPr marL="1827922" indent="0">
              <a:buNone/>
              <a:defRPr sz="900"/>
            </a:lvl5pPr>
            <a:lvl6pPr marL="2284902" indent="0">
              <a:buNone/>
              <a:defRPr sz="900"/>
            </a:lvl6pPr>
            <a:lvl7pPr marL="2741883" indent="0">
              <a:buNone/>
              <a:defRPr sz="900"/>
            </a:lvl7pPr>
            <a:lvl8pPr marL="3198864" indent="0">
              <a:buNone/>
              <a:defRPr sz="900"/>
            </a:lvl8pPr>
            <a:lvl9pPr marL="36558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BE45-E124-5A4D-97BB-6709DD20B4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81" indent="0">
              <a:buNone/>
              <a:defRPr sz="2800"/>
            </a:lvl2pPr>
            <a:lvl3pPr marL="913962" indent="0">
              <a:buNone/>
              <a:defRPr sz="2400"/>
            </a:lvl3pPr>
            <a:lvl4pPr marL="1370943" indent="0">
              <a:buNone/>
              <a:defRPr sz="2000"/>
            </a:lvl4pPr>
            <a:lvl5pPr marL="1827922" indent="0">
              <a:buNone/>
              <a:defRPr sz="2000"/>
            </a:lvl5pPr>
            <a:lvl6pPr marL="2284902" indent="0">
              <a:buNone/>
              <a:defRPr sz="2000"/>
            </a:lvl6pPr>
            <a:lvl7pPr marL="2741883" indent="0">
              <a:buNone/>
              <a:defRPr sz="2000"/>
            </a:lvl7pPr>
            <a:lvl8pPr marL="3198864" indent="0">
              <a:buNone/>
              <a:defRPr sz="2000"/>
            </a:lvl8pPr>
            <a:lvl9pPr marL="3655845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1" indent="0">
              <a:buNone/>
              <a:defRPr sz="1200"/>
            </a:lvl2pPr>
            <a:lvl3pPr marL="913962" indent="0">
              <a:buNone/>
              <a:defRPr sz="1000"/>
            </a:lvl3pPr>
            <a:lvl4pPr marL="1370943" indent="0">
              <a:buNone/>
              <a:defRPr sz="900"/>
            </a:lvl4pPr>
            <a:lvl5pPr marL="1827922" indent="0">
              <a:buNone/>
              <a:defRPr sz="900"/>
            </a:lvl5pPr>
            <a:lvl6pPr marL="2284902" indent="0">
              <a:buNone/>
              <a:defRPr sz="900"/>
            </a:lvl6pPr>
            <a:lvl7pPr marL="2741883" indent="0">
              <a:buNone/>
              <a:defRPr sz="900"/>
            </a:lvl7pPr>
            <a:lvl8pPr marL="3198864" indent="0">
              <a:buNone/>
              <a:defRPr sz="900"/>
            </a:lvl8pPr>
            <a:lvl9pPr marL="36558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35EE2-596D-5346-83C1-E1F9575602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070" y="274505"/>
            <a:ext cx="822986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9" rIns="91395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070" y="1600070"/>
            <a:ext cx="8229865" cy="452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9" rIns="91395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070" y="6356615"/>
            <a:ext cx="2133865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aramond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070" y="6356615"/>
            <a:ext cx="2895865" cy="365125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aramond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070" y="6356615"/>
            <a:ext cx="2133865" cy="365125"/>
          </a:xfrm>
          <a:prstGeom prst="rect">
            <a:avLst/>
          </a:prstGeom>
        </p:spPr>
        <p:txBody>
          <a:bodyPr vert="horz" wrap="square" lIns="91395" tIns="45699" rIns="91395" bIns="4569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ADEA17-D2F9-B148-BED8-042B3DC52F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684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684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2pPr>
      <a:lvl3pPr algn="ctr" defTabSz="45684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3pPr>
      <a:lvl4pPr algn="ctr" defTabSz="45684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4pPr>
      <a:lvl5pPr algn="ctr" defTabSz="45684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5pPr>
      <a:lvl6pPr marL="190410" algn="ctr" defTabSz="45684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380817" algn="ctr" defTabSz="45684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571227" algn="ctr" defTabSz="45684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761634" algn="ctr" defTabSz="45684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342471" indent="-342471" algn="l" defTabSz="456849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461" indent="-285612" algn="l" defTabSz="456849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2451" indent="-228095" algn="l" defTabSz="456849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599300" indent="-228095" algn="l" defTabSz="456849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6148" indent="-228095" algn="l" defTabSz="456849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3394" indent="-228489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75" indent="-228489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54" indent="-228489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34" indent="-228489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2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43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22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02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83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64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45" algn="l" defTabSz="456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lum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082" tIns="19041" rIns="38082" bIns="19041"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505200"/>
            <a:ext cx="6248400" cy="2123630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Creating 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Effective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Poster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Presentations</a:t>
            </a:r>
          </a:p>
          <a:p>
            <a:pPr algn="ctr"/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30” X 42”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</a:endParaRPr>
          </a:p>
        </p:txBody>
      </p:sp>
      <p:pic>
        <p:nvPicPr>
          <p:cNvPr id="6" name="Picture 5" descr="creativity-05.jp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124200" y="557048"/>
            <a:ext cx="2895600" cy="27957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rgbClr val="FFFF33">
                <a:alpha val="40000"/>
              </a:srgb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lum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082" tIns="19041" rIns="38082" bIns="19041" rtlCol="0" anchor="ctr"/>
          <a:lstStyle/>
          <a:p>
            <a:pPr algn="ctr"/>
            <a:endParaRPr lang="en-US" dirty="0"/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244797" y="539750"/>
            <a:ext cx="6616568" cy="132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5" tIns="45699" rIns="91395" bIns="45699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u="sng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Graphics </a:t>
            </a:r>
            <a:r>
              <a:rPr lang="en-US" sz="4400" u="sng" dirty="0">
                <a:latin typeface="Tahoma" pitchFamily="-112" charset="0"/>
                <a:ea typeface="Tahoma" pitchFamily="-112" charset="0"/>
                <a:cs typeface="Tahoma" pitchFamily="-112" charset="0"/>
              </a:rPr>
              <a:t>and Photos</a:t>
            </a:r>
            <a:r>
              <a:rPr lang="en-US" sz="4400" u="sng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:</a:t>
            </a:r>
            <a:endParaRPr lang="en-US" sz="2400" u="sng" dirty="0" smtClean="0">
              <a:latin typeface="Tahoma" pitchFamily="-112" charset="0"/>
              <a:ea typeface="Tahoma" pitchFamily="-112" charset="0"/>
              <a:cs typeface="Tahoma" pitchFamily="-112" charset="0"/>
            </a:endParaRPr>
          </a:p>
          <a:p>
            <a:pPr algn="ctr"/>
            <a:r>
              <a:rPr lang="en-US" sz="3600" u="sng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Sizing and Resolution</a:t>
            </a:r>
            <a:endParaRPr lang="en-US" sz="3600" u="sng" dirty="0">
              <a:latin typeface="Tahoma" pitchFamily="-112" charset="0"/>
              <a:ea typeface="Tahoma" pitchFamily="-112" charset="0"/>
              <a:cs typeface="Tahoma" pitchFamily="-112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838200" y="4203961"/>
            <a:ext cx="7429763" cy="18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5" tIns="45699" rIns="91395" bIns="45699">
            <a:prstTxWarp prst="textNoShape">
              <a:avLst/>
            </a:prstTxWarp>
            <a:spAutoFit/>
          </a:bodyPr>
          <a:lstStyle/>
          <a:p>
            <a:pPr marL="513707" indent="-513707">
              <a:buFont typeface="Calibri" pitchFamily="-112" charset="0"/>
              <a:buAutoNum type="arabicPeriod"/>
            </a:pPr>
            <a:r>
              <a:rPr lang="en-US" sz="2800" dirty="0">
                <a:latin typeface="Tahoma" pitchFamily="-112" charset="0"/>
                <a:ea typeface="Tahoma" pitchFamily="-112" charset="0"/>
                <a:cs typeface="Tahoma" pitchFamily="-112" charset="0"/>
              </a:rPr>
              <a:t>Be careful using images off of the web (72kb is generally too small)</a:t>
            </a:r>
          </a:p>
          <a:p>
            <a:pPr marL="513707" indent="-513707">
              <a:buFont typeface="Calibri" pitchFamily="-112" charset="0"/>
              <a:buAutoNum type="arabicPeriod"/>
            </a:pPr>
            <a:r>
              <a:rPr lang="en-US" sz="2800" dirty="0">
                <a:latin typeface="Tahoma" pitchFamily="-112" charset="0"/>
                <a:ea typeface="Tahoma" pitchFamily="-112" charset="0"/>
                <a:cs typeface="Tahoma" pitchFamily="-112" charset="0"/>
              </a:rPr>
              <a:t>Use mid to hi-res graphics and photos (around 1024 X 768)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2181" y="2425005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Graphs and charts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maybe created within PPT, imported from another applications or from a Web source.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lum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082" tIns="19041" rIns="38082" bIns="19041"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34" y="277813"/>
            <a:ext cx="8106133" cy="63023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00125" y="1174750"/>
            <a:ext cx="4127500" cy="1301750"/>
          </a:xfrm>
          <a:prstGeom prst="ellipse">
            <a:avLst/>
          </a:prstGeom>
          <a:noFill/>
          <a:ln w="2540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47" tIns="9523" rIns="19047" bIns="9523" spcCol="0" rtlCol="0" anchor="ctr"/>
          <a:lstStyle/>
          <a:p>
            <a:pPr algn="ctr"/>
            <a:endParaRPr lang="en-US" dirty="0"/>
          </a:p>
        </p:txBody>
      </p:sp>
      <p:sp>
        <p:nvSpPr>
          <p:cNvPr id="2" name="Left Arrow 1"/>
          <p:cNvSpPr/>
          <p:nvPr/>
        </p:nvSpPr>
        <p:spPr>
          <a:xfrm rot="20893348">
            <a:off x="4590956" y="1422113"/>
            <a:ext cx="519636" cy="239341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0429881">
            <a:off x="849554" y="1856026"/>
            <a:ext cx="519636" cy="239341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lum/>
            </a:blip>
            <a:tile tx="0" ty="0" sx="100000" sy="100000" flip="none" algn="tl"/>
          </a:blipFill>
          <a:ln w="127000"/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082" tIns="19041" rIns="38082" bIns="19041"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02561" y="1293813"/>
            <a:ext cx="8338878" cy="4270375"/>
            <a:chOff x="1932294" y="6210300"/>
            <a:chExt cx="40026613" cy="20497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294" y="6210300"/>
              <a:ext cx="40026613" cy="204978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362200" y="9220200"/>
              <a:ext cx="14478000" cy="16916400"/>
            </a:xfrm>
            <a:prstGeom prst="ellipse">
              <a:avLst/>
            </a:prstGeom>
            <a:noFill/>
            <a:ln w="2540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Left Arrow 7"/>
          <p:cNvSpPr/>
          <p:nvPr/>
        </p:nvSpPr>
        <p:spPr>
          <a:xfrm rot="20960485">
            <a:off x="2681887" y="4474695"/>
            <a:ext cx="616133" cy="218457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90600" y="26670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0960485">
            <a:off x="2426366" y="4855695"/>
            <a:ext cx="616133" cy="218457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lum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082" tIns="19041" rIns="38082" bIns="19041"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55749" y="738188"/>
            <a:ext cx="7432502" cy="5381625"/>
            <a:chOff x="3107824" y="2819400"/>
            <a:chExt cx="35676009" cy="258317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824" y="2819400"/>
              <a:ext cx="35676009" cy="25831799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0439400" y="7010400"/>
              <a:ext cx="14782800" cy="8267699"/>
            </a:xfrm>
            <a:prstGeom prst="ellipse">
              <a:avLst/>
            </a:prstGeom>
            <a:noFill/>
            <a:ln w="2540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3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lum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082" tIns="19041" rIns="38082" bIns="19041" rtlCol="0" anchor="ctr"/>
          <a:lstStyle/>
          <a:p>
            <a:pPr algn="ctr"/>
            <a:endParaRPr lang="en-US" dirty="0"/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860458" y="539750"/>
            <a:ext cx="7423084" cy="76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5" tIns="45699" rIns="91395" bIns="45699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u="sng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Graphics </a:t>
            </a:r>
            <a:r>
              <a:rPr lang="en-US" sz="4400" u="sng" dirty="0">
                <a:latin typeface="Tahoma" pitchFamily="-112" charset="0"/>
                <a:ea typeface="Tahoma" pitchFamily="-112" charset="0"/>
                <a:cs typeface="Tahoma" pitchFamily="-112" charset="0"/>
              </a:rPr>
              <a:t>and Photos</a:t>
            </a:r>
            <a:r>
              <a:rPr lang="en-US" sz="4400" u="sng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: </a:t>
            </a:r>
            <a:r>
              <a:rPr lang="en-US" sz="2400" u="sng" dirty="0" err="1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con’t</a:t>
            </a:r>
            <a:r>
              <a:rPr lang="en-US" sz="2400" u="sng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.</a:t>
            </a:r>
            <a:endParaRPr lang="en-US" sz="2400" u="sng" dirty="0">
              <a:latin typeface="Tahoma" pitchFamily="-112" charset="0"/>
              <a:ea typeface="Tahoma" pitchFamily="-112" charset="0"/>
              <a:cs typeface="Tahoma" pitchFamily="-112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657159" y="3201454"/>
            <a:ext cx="7829683" cy="304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5" tIns="45699" rIns="91395" bIns="45699">
            <a:prstTxWarp prst="textNoShape">
              <a:avLst/>
            </a:prstTxWarp>
            <a:spAutoFit/>
          </a:bodyPr>
          <a:lstStyle/>
          <a:p>
            <a:pPr marL="513707" indent="-513707">
              <a:buFont typeface="Calibri" pitchFamily="-112" charset="0"/>
              <a:buAutoNum type="arabicPeriod"/>
            </a:pPr>
            <a:r>
              <a:rPr lang="en-US" sz="3200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JPEG’s</a:t>
            </a:r>
            <a:r>
              <a:rPr lang="en-US" sz="3200" dirty="0">
                <a:latin typeface="Tahoma" pitchFamily="-112" charset="0"/>
                <a:ea typeface="Tahoma" pitchFamily="-112" charset="0"/>
                <a:cs typeface="Tahoma" pitchFamily="-112" charset="0"/>
              </a:rPr>
              <a:t>, TIFF’s, PNG’s and GIF’s are acceptable image formats</a:t>
            </a:r>
          </a:p>
          <a:p>
            <a:pPr marL="513707" indent="-513707">
              <a:buFont typeface="Calibri" pitchFamily="-112" charset="0"/>
              <a:buAutoNum type="arabicPeriod"/>
            </a:pPr>
            <a:r>
              <a:rPr lang="en-US" sz="3200" dirty="0">
                <a:latin typeface="Tahoma" pitchFamily="-112" charset="0"/>
                <a:ea typeface="Tahoma" pitchFamily="-112" charset="0"/>
                <a:cs typeface="Tahoma" pitchFamily="-112" charset="0"/>
              </a:rPr>
              <a:t>No Bitmaps please. Too large</a:t>
            </a:r>
          </a:p>
          <a:p>
            <a:pPr marL="513707" indent="-513707">
              <a:buFont typeface="Calibri" pitchFamily="-112" charset="0"/>
              <a:buAutoNum type="arabicPeriod"/>
            </a:pPr>
            <a:r>
              <a:rPr lang="en-US" sz="3200" dirty="0">
                <a:latin typeface="Tahoma" pitchFamily="-112" charset="0"/>
                <a:ea typeface="Tahoma" pitchFamily="-112" charset="0"/>
                <a:cs typeface="Tahoma" pitchFamily="-112" charset="0"/>
              </a:rPr>
              <a:t>Color or black &amp; white images are fine</a:t>
            </a:r>
            <a:r>
              <a:rPr lang="en-US" sz="3200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.</a:t>
            </a:r>
          </a:p>
          <a:p>
            <a:pPr marL="513707" indent="-513707">
              <a:buFont typeface="Calibri" pitchFamily="-112" charset="0"/>
              <a:buAutoNum type="arabicPeriod"/>
            </a:pPr>
            <a:r>
              <a:rPr lang="en-US" sz="3200" dirty="0">
                <a:latin typeface="Tahoma" pitchFamily="-112" charset="0"/>
                <a:ea typeface="Tahoma" pitchFamily="-112" charset="0"/>
                <a:cs typeface="Tahoma" pitchFamily="-112" charset="0"/>
              </a:rPr>
              <a:t>Get permission from outside people to used use their photo</a:t>
            </a:r>
            <a:r>
              <a:rPr lang="en-US" sz="3200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.</a:t>
            </a:r>
            <a:endParaRPr lang="en-US" sz="3200" dirty="0">
              <a:latin typeface="Tahoma" pitchFamily="-112" charset="0"/>
              <a:ea typeface="Tahoma" pitchFamily="-112" charset="0"/>
              <a:cs typeface="Tahoma" pitchFamily="-11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721329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be taken by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you, a friend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from a Web source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8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lum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082" tIns="19041" rIns="38082" bIns="19041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7314" y="3206750"/>
            <a:ext cx="7021286" cy="444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082" tIns="19041" rIns="38082" bIns="19041" rtlCol="0" anchor="ctr"/>
          <a:lstStyle/>
          <a:p>
            <a:pPr algn="ctr"/>
            <a:endParaRPr lang="en-US" dirty="0"/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2400434" y="462725"/>
            <a:ext cx="4343135" cy="76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9" rIns="91395" bIns="45699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u="sng" dirty="0">
                <a:solidFill>
                  <a:srgbClr val="0000FF"/>
                </a:solidFill>
                <a:latin typeface="Tahoma" pitchFamily="-112" charset="0"/>
                <a:ea typeface="Tahoma" pitchFamily="-112" charset="0"/>
                <a:cs typeface="Tahoma" pitchFamily="-112" charset="0"/>
              </a:rPr>
              <a:t>6</a:t>
            </a:r>
            <a:r>
              <a:rPr lang="en-US" sz="4400" u="sng" dirty="0">
                <a:solidFill>
                  <a:srgbClr val="C00000"/>
                </a:solidFill>
                <a:latin typeface="Tahoma" pitchFamily="-112" charset="0"/>
                <a:ea typeface="Tahoma" pitchFamily="-112" charset="0"/>
                <a:cs typeface="Tahoma" pitchFamily="-112" charset="0"/>
              </a:rPr>
              <a:t>. C</a:t>
            </a:r>
            <a:r>
              <a:rPr lang="en-US" sz="4400" u="sng" dirty="0">
                <a:solidFill>
                  <a:srgbClr val="FFFF00"/>
                </a:solidFill>
                <a:latin typeface="Tahoma" pitchFamily="-112" charset="0"/>
                <a:ea typeface="Tahoma" pitchFamily="-112" charset="0"/>
                <a:cs typeface="Tahoma" pitchFamily="-112" charset="0"/>
              </a:rPr>
              <a:t>o</a:t>
            </a:r>
            <a:r>
              <a:rPr lang="en-US" sz="4400" u="sng" dirty="0">
                <a:solidFill>
                  <a:srgbClr val="C00000"/>
                </a:solidFill>
                <a:latin typeface="Tahoma" pitchFamily="-112" charset="0"/>
                <a:ea typeface="Tahoma" pitchFamily="-112" charset="0"/>
                <a:cs typeface="Tahoma" pitchFamily="-112" charset="0"/>
              </a:rPr>
              <a:t>l</a:t>
            </a:r>
            <a:r>
              <a:rPr lang="en-US" sz="4400" u="sng" dirty="0">
                <a:solidFill>
                  <a:schemeClr val="bg1">
                    <a:lumMod val="50000"/>
                  </a:schemeClr>
                </a:solidFill>
                <a:latin typeface="Tahoma" pitchFamily="-112" charset="0"/>
                <a:ea typeface="Tahoma" pitchFamily="-112" charset="0"/>
                <a:cs typeface="Tahoma" pitchFamily="-112" charset="0"/>
              </a:rPr>
              <a:t>o</a:t>
            </a:r>
            <a:r>
              <a:rPr lang="en-US" sz="4400" u="sng" dirty="0">
                <a:solidFill>
                  <a:srgbClr val="C00000"/>
                </a:solidFill>
                <a:latin typeface="Tahoma" pitchFamily="-112" charset="0"/>
                <a:ea typeface="Tahoma" pitchFamily="-112" charset="0"/>
                <a:cs typeface="Tahoma" pitchFamily="-112" charset="0"/>
              </a:rPr>
              <a:t>r</a:t>
            </a:r>
            <a:r>
              <a:rPr lang="en-US" sz="4400" u="sng" dirty="0">
                <a:solidFill>
                  <a:schemeClr val="accent6">
                    <a:lumMod val="75000"/>
                  </a:schemeClr>
                </a:solidFill>
                <a:latin typeface="Tahoma" pitchFamily="-112" charset="0"/>
                <a:ea typeface="Tahoma" pitchFamily="-112" charset="0"/>
                <a:cs typeface="Tahoma" pitchFamily="-112" charset="0"/>
              </a:rPr>
              <a:t>s :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4191000"/>
            <a:ext cx="70104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838200" y="1659300"/>
            <a:ext cx="7467600" cy="403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5" tIns="45699" rIns="91395" bIns="45699">
            <a:prstTxWarp prst="textNoShape">
              <a:avLst/>
            </a:prstTxWarp>
            <a:spAutoFit/>
          </a:bodyPr>
          <a:lstStyle/>
          <a:p>
            <a:pPr marL="513707" indent="-513707">
              <a:buFont typeface="Calibri" pitchFamily="-112" charset="0"/>
              <a:buAutoNum type="arabicPeriod"/>
            </a:pPr>
            <a:r>
              <a:rPr lang="en-US" sz="3200" dirty="0">
                <a:latin typeface="Tahoma" pitchFamily="-112" charset="0"/>
                <a:ea typeface="Tahoma" pitchFamily="-112" charset="0"/>
                <a:cs typeface="Tahoma" pitchFamily="-112" charset="0"/>
              </a:rPr>
              <a:t>Use colors that relate to </a:t>
            </a:r>
            <a:r>
              <a:rPr lang="en-US" sz="3200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and enhance </a:t>
            </a:r>
            <a:r>
              <a:rPr lang="en-US" sz="3200" dirty="0">
                <a:latin typeface="Tahoma" pitchFamily="-112" charset="0"/>
                <a:ea typeface="Tahoma" pitchFamily="-112" charset="0"/>
                <a:cs typeface="Tahoma" pitchFamily="-112" charset="0"/>
              </a:rPr>
              <a:t>your message</a:t>
            </a:r>
          </a:p>
          <a:p>
            <a:pPr marL="513707" indent="-513707">
              <a:buFont typeface="Calibri" pitchFamily="-112" charset="0"/>
              <a:buAutoNum type="arabicPeriod"/>
            </a:pPr>
            <a:endParaRPr lang="en-US" sz="3200" dirty="0">
              <a:latin typeface="Tahoma" pitchFamily="-112" charset="0"/>
              <a:ea typeface="Tahoma" pitchFamily="-112" charset="0"/>
              <a:cs typeface="Tahoma" pitchFamily="-112" charset="0"/>
            </a:endParaRPr>
          </a:p>
          <a:p>
            <a:pPr marL="513707" indent="-513707">
              <a:buFont typeface="Calibri" pitchFamily="-112" charset="0"/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Tahoma" pitchFamily="-112" charset="0"/>
                <a:ea typeface="Tahoma" pitchFamily="-112" charset="0"/>
                <a:cs typeface="Tahoma" pitchFamily="-112" charset="0"/>
              </a:rPr>
              <a:t>Use light text on </a:t>
            </a:r>
            <a:r>
              <a:rPr lang="en-US" sz="3200" i="1" dirty="0">
                <a:solidFill>
                  <a:srgbClr val="FFFFFF"/>
                </a:solidFill>
                <a:latin typeface="Tahoma" pitchFamily="-112" charset="0"/>
                <a:ea typeface="Tahoma" pitchFamily="-112" charset="0"/>
                <a:cs typeface="Tahoma" pitchFamily="-112" charset="0"/>
              </a:rPr>
              <a:t>dark</a:t>
            </a:r>
            <a:r>
              <a:rPr lang="en-US" sz="3200" dirty="0">
                <a:solidFill>
                  <a:srgbClr val="FFFFFF"/>
                </a:solidFill>
                <a:latin typeface="Tahoma" pitchFamily="-112" charset="0"/>
                <a:ea typeface="Tahoma" pitchFamily="-112" charset="0"/>
                <a:cs typeface="Tahoma" pitchFamily="-112" charset="0"/>
              </a:rPr>
              <a:t> backgrounds</a:t>
            </a:r>
          </a:p>
          <a:p>
            <a:pPr marL="513707" indent="-513707">
              <a:buFont typeface="Calibri" pitchFamily="-112" charset="0"/>
              <a:buAutoNum type="arabicPeriod"/>
            </a:pPr>
            <a:endParaRPr lang="en-US" sz="3200" dirty="0">
              <a:solidFill>
                <a:srgbClr val="FFFFFF"/>
              </a:solidFill>
              <a:latin typeface="Tahoma" pitchFamily="-112" charset="0"/>
              <a:ea typeface="Tahoma" pitchFamily="-112" charset="0"/>
              <a:cs typeface="Tahoma" pitchFamily="-112" charset="0"/>
            </a:endParaRPr>
          </a:p>
          <a:p>
            <a:pPr marL="513707" indent="-513707">
              <a:buFont typeface="Calibri" pitchFamily="-112" charset="0"/>
              <a:buAutoNum type="arabicPeriod"/>
            </a:pPr>
            <a:r>
              <a:rPr lang="en-US" sz="3200" dirty="0">
                <a:latin typeface="Tahoma" pitchFamily="-112" charset="0"/>
                <a:ea typeface="Tahoma" pitchFamily="-112" charset="0"/>
                <a:cs typeface="Tahoma" pitchFamily="-112" charset="0"/>
              </a:rPr>
              <a:t>Use dark text on </a:t>
            </a:r>
            <a:r>
              <a:rPr lang="en-US" sz="3200" i="1" dirty="0">
                <a:latin typeface="Tahoma" pitchFamily="-112" charset="0"/>
                <a:ea typeface="Tahoma" pitchFamily="-112" charset="0"/>
                <a:cs typeface="Tahoma" pitchFamily="-112" charset="0"/>
              </a:rPr>
              <a:t>light</a:t>
            </a:r>
            <a:r>
              <a:rPr lang="en-US" sz="3200" dirty="0">
                <a:latin typeface="Tahoma" pitchFamily="-112" charset="0"/>
                <a:ea typeface="Tahoma" pitchFamily="-112" charset="0"/>
                <a:cs typeface="Tahoma" pitchFamily="-112" charset="0"/>
              </a:rPr>
              <a:t> backgrounds</a:t>
            </a:r>
          </a:p>
          <a:p>
            <a:endParaRPr lang="en-US" sz="3200" dirty="0">
              <a:latin typeface="Tahoma" pitchFamily="-112" charset="0"/>
              <a:ea typeface="Tahoma" pitchFamily="-112" charset="0"/>
              <a:cs typeface="Tahoma" pitchFamily="-112" charset="0"/>
            </a:endParaRPr>
          </a:p>
          <a:p>
            <a:r>
              <a:rPr lang="en-US" sz="3200" dirty="0">
                <a:latin typeface="Tahoma" pitchFamily="-112" charset="0"/>
                <a:ea typeface="Tahoma" pitchFamily="-112" charset="0"/>
                <a:cs typeface="Tahoma" pitchFamily="-112" charset="0"/>
              </a:rPr>
              <a:t>4. Be careful of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12" charset="0"/>
                <a:ea typeface="Tahoma" pitchFamily="-112" charset="0"/>
                <a:cs typeface="Tahoma" pitchFamily="-112" charset="0"/>
              </a:rPr>
              <a:t>red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12" charset="0"/>
                <a:ea typeface="Tahoma" pitchFamily="-112" charset="0"/>
                <a:cs typeface="Tahoma" pitchFamily="-112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12" charset="0"/>
                <a:ea typeface="Tahoma" pitchFamily="-112" charset="0"/>
                <a:cs typeface="Tahoma" pitchFamily="-112" charset="0"/>
              </a:rPr>
              <a:t>green </a:t>
            </a:r>
            <a:r>
              <a:rPr lang="en-US" sz="3200" dirty="0">
                <a:latin typeface="Tahoma" pitchFamily="-112" charset="0"/>
                <a:ea typeface="Tahoma" pitchFamily="-112" charset="0"/>
                <a:cs typeface="Tahoma" pitchFamily="-112" charset="0"/>
              </a:rPr>
              <a:t>combinations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945" y="838200"/>
            <a:ext cx="748411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Color Wheel - Simple</a:t>
            </a:r>
            <a:endParaRPr lang="en-US" sz="2800" u="sng" dirty="0">
              <a:solidFill>
                <a:srgbClr val="0000FF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900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lum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082" tIns="19041" rIns="38082" bIns="19041" rtlCol="0" anchor="ctr"/>
          <a:lstStyle/>
          <a:p>
            <a:pPr algn="ctr"/>
            <a:endParaRPr lang="en-US" dirty="0"/>
          </a:p>
        </p:txBody>
      </p:sp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777875" y="2063751"/>
            <a:ext cx="7588250" cy="243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2" tIns="19041" rIns="38082" bIns="1904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200" i="1" dirty="0">
                <a:latin typeface="Franklin Gothic Demi" pitchFamily="34" charset="0"/>
              </a:rPr>
              <a:t>Let’s Look</a:t>
            </a:r>
          </a:p>
          <a:p>
            <a:pPr algn="ctr"/>
            <a:r>
              <a:rPr lang="en-US" sz="5200" i="1" dirty="0">
                <a:latin typeface="Franklin Gothic Demi" pitchFamily="34" charset="0"/>
              </a:rPr>
              <a:t>at a</a:t>
            </a:r>
          </a:p>
          <a:p>
            <a:pPr algn="ctr"/>
            <a:r>
              <a:rPr lang="en-US" sz="5200" i="1" dirty="0">
                <a:latin typeface="Franklin Gothic Demi" pitchFamily="34" charset="0"/>
              </a:rPr>
              <a:t>Few Posters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5306">
            <a:off x="550889" y="491323"/>
            <a:ext cx="2862706" cy="2461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Slid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lum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082" tIns="19041" rIns="38082" bIns="19041"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8300" y="152400"/>
            <a:ext cx="5867400" cy="58476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00FF"/>
                </a:solidFill>
                <a:latin typeface="Garamond"/>
                <a:cs typeface="Garamond"/>
              </a:rPr>
              <a:t>The Rules of Poster </a:t>
            </a:r>
            <a:r>
              <a:rPr lang="en-US" sz="3200" b="1" u="sng" dirty="0" smtClean="0">
                <a:solidFill>
                  <a:srgbClr val="0000FF"/>
                </a:solidFill>
                <a:latin typeface="Garamond"/>
                <a:cs typeface="Garamond"/>
              </a:rPr>
              <a:t>Printing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" y="746125"/>
            <a:ext cx="8763000" cy="595546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45" indent="-342845">
              <a:buAutoNum type="arabicPeriod"/>
            </a:pPr>
            <a:r>
              <a:rPr lang="en-US" sz="2400" b="1" dirty="0">
                <a:latin typeface="Garamond"/>
                <a:cs typeface="Garamond"/>
              </a:rPr>
              <a:t>All Posters’ file names will be as follows:</a:t>
            </a:r>
          </a:p>
          <a:p>
            <a:endParaRPr lang="en-US" sz="1100" b="1" dirty="0">
              <a:latin typeface="Garamond"/>
              <a:cs typeface="Garamond"/>
            </a:endParaRP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Garamond"/>
                <a:cs typeface="Garamond"/>
              </a:rPr>
              <a:t>“Instructor’s Name - Your Name or Group Number - Course # .pptx”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Garamond"/>
                <a:cs typeface="Garamond"/>
              </a:rPr>
              <a:t>Example: “Rowe-Group </a:t>
            </a:r>
            <a:r>
              <a:rPr lang="en-US" sz="2000" b="1" dirty="0" smtClean="0">
                <a:solidFill>
                  <a:srgbClr val="0000FF"/>
                </a:solidFill>
                <a:latin typeface="Garamond"/>
                <a:cs typeface="Garamond"/>
              </a:rPr>
              <a:t>14-Nur350.pptx</a:t>
            </a:r>
            <a:endParaRPr lang="en-US" sz="2000" b="1" dirty="0">
              <a:solidFill>
                <a:srgbClr val="0000FF"/>
              </a:solidFill>
              <a:latin typeface="Garamond"/>
              <a:cs typeface="Garamond"/>
            </a:endParaRPr>
          </a:p>
          <a:p>
            <a:pPr algn="ctr"/>
            <a:endParaRPr lang="en-US" b="1" dirty="0" smtClean="0">
              <a:latin typeface="Garamond"/>
              <a:cs typeface="Garamond"/>
            </a:endParaRPr>
          </a:p>
          <a:p>
            <a:pPr marL="288879" indent="-288879"/>
            <a:r>
              <a:rPr lang="en-US" sz="2400" b="1" dirty="0">
                <a:latin typeface="Garamond"/>
                <a:cs typeface="Garamond"/>
              </a:rPr>
              <a:t>2. All posters must be reviewed and approved by your instructor BEFORE printing.</a:t>
            </a:r>
          </a:p>
          <a:p>
            <a:endParaRPr lang="en-US" b="1" dirty="0">
              <a:latin typeface="Garamond"/>
              <a:cs typeface="Garamond"/>
            </a:endParaRPr>
          </a:p>
          <a:p>
            <a:r>
              <a:rPr lang="en-US" sz="2400" b="1" dirty="0">
                <a:latin typeface="Garamond"/>
                <a:cs typeface="Garamond"/>
              </a:rPr>
              <a:t>3. One poster per customer!  </a:t>
            </a:r>
            <a:r>
              <a:rPr lang="en-US" sz="2400" b="1" dirty="0" smtClean="0">
                <a:latin typeface="Garamond"/>
                <a:cs typeface="Garamond"/>
              </a:rPr>
              <a:t>PROOF </a:t>
            </a:r>
            <a:r>
              <a:rPr lang="en-US" sz="2400" b="1" dirty="0">
                <a:latin typeface="Garamond"/>
                <a:cs typeface="Garamond"/>
              </a:rPr>
              <a:t>your work.</a:t>
            </a:r>
          </a:p>
          <a:p>
            <a:endParaRPr lang="en-US" b="1" dirty="0" smtClean="0">
              <a:latin typeface="Garamond"/>
              <a:cs typeface="Garamond"/>
            </a:endParaRPr>
          </a:p>
          <a:p>
            <a:pPr marL="282530" indent="-282530"/>
            <a:r>
              <a:rPr lang="en-US" sz="2400" b="1" dirty="0" smtClean="0">
                <a:latin typeface="Garamond"/>
                <a:cs typeface="Garamond"/>
              </a:rPr>
              <a:t>4.</a:t>
            </a:r>
            <a:r>
              <a:rPr lang="en-US" sz="2400" b="1" dirty="0">
                <a:latin typeface="Garamond"/>
                <a:cs typeface="Garamond"/>
              </a:rPr>
              <a:t> Printing typically takes 3 business days. </a:t>
            </a:r>
          </a:p>
          <a:p>
            <a:pPr marL="282530" indent="-282530"/>
            <a:r>
              <a:rPr lang="en-US" sz="2400" b="1" dirty="0">
                <a:latin typeface="Garamond"/>
                <a:cs typeface="Garamond"/>
              </a:rPr>
              <a:t>	Don’t expect same day service.</a:t>
            </a:r>
          </a:p>
          <a:p>
            <a:endParaRPr lang="en-US" b="1" dirty="0">
              <a:latin typeface="Garamond"/>
              <a:cs typeface="Garamond"/>
            </a:endParaRPr>
          </a:p>
          <a:p>
            <a:pPr marL="282530" indent="-282530"/>
            <a:r>
              <a:rPr lang="en-US" sz="2400" b="1" dirty="0">
                <a:latin typeface="Garamond"/>
                <a:cs typeface="Garamond"/>
              </a:rPr>
              <a:t>5</a:t>
            </a:r>
            <a:r>
              <a:rPr lang="en-US" sz="2400" b="1" dirty="0" smtClean="0">
                <a:latin typeface="Garamond"/>
                <a:cs typeface="Garamond"/>
              </a:rPr>
              <a:t>. </a:t>
            </a:r>
            <a:r>
              <a:rPr lang="en-US" sz="2400" b="1" dirty="0">
                <a:latin typeface="Garamond"/>
                <a:cs typeface="Garamond"/>
              </a:rPr>
              <a:t>Late posters will not be printed without your instructor’s authorization.</a:t>
            </a:r>
          </a:p>
          <a:p>
            <a:endParaRPr lang="en-US" b="1" dirty="0">
              <a:latin typeface="Garamond"/>
              <a:cs typeface="Garamond"/>
            </a:endParaRPr>
          </a:p>
          <a:p>
            <a:pPr marL="288879" indent="-288879"/>
            <a:r>
              <a:rPr lang="en-US" sz="2400" b="1" dirty="0">
                <a:latin typeface="Garamond"/>
                <a:cs typeface="Garamond"/>
              </a:rPr>
              <a:t>6</a:t>
            </a:r>
            <a:r>
              <a:rPr lang="en-US" sz="2400" b="1" dirty="0" smtClean="0">
                <a:latin typeface="Garamond"/>
                <a:cs typeface="Garamond"/>
              </a:rPr>
              <a:t>. </a:t>
            </a:r>
            <a:r>
              <a:rPr lang="en-US" sz="2400" b="1" dirty="0">
                <a:latin typeface="Garamond"/>
                <a:cs typeface="Garamond"/>
              </a:rPr>
              <a:t>Once you have been notified that your poster is ready, please pick it up in a timely manner. Only pick up </a:t>
            </a:r>
            <a:r>
              <a:rPr lang="en-US" sz="2400" b="1" u="sng" dirty="0">
                <a:latin typeface="Garamond"/>
                <a:cs typeface="Garamond"/>
              </a:rPr>
              <a:t>your</a:t>
            </a:r>
            <a:r>
              <a:rPr lang="en-US" sz="2400" b="1" dirty="0">
                <a:latin typeface="Garamond"/>
                <a:cs typeface="Garamond"/>
              </a:rPr>
              <a:t> poster.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Slid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Slid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380"/>
            <a:ext cx="9144000" cy="65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Slid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2" y="-282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"/>
            <a:ext cx="9144000" cy="6857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762000"/>
            <a:ext cx="8382000" cy="533400"/>
          </a:xfrm>
          <a:prstGeom prst="rect">
            <a:avLst/>
          </a:prstGeom>
          <a:solidFill>
            <a:srgbClr val="BDD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21805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80855"/>
            <a:ext cx="3733800" cy="4696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59285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JPEG = Joint Photographic Expects Group</a:t>
            </a:r>
          </a:p>
          <a:p>
            <a:endParaRPr lang="en-US" sz="3200" dirty="0"/>
          </a:p>
          <a:p>
            <a:r>
              <a:rPr lang="en-US" sz="3200" dirty="0" smtClean="0"/>
              <a:t>TIFF = Tagged Image File Format</a:t>
            </a:r>
          </a:p>
          <a:p>
            <a:endParaRPr lang="en-US" sz="3200" dirty="0"/>
          </a:p>
          <a:p>
            <a:r>
              <a:rPr lang="en-US" sz="3200" dirty="0" smtClean="0"/>
              <a:t>PNG = Portable Network Group</a:t>
            </a:r>
          </a:p>
          <a:p>
            <a:endParaRPr lang="en-US" sz="3200" dirty="0"/>
          </a:p>
          <a:p>
            <a:r>
              <a:rPr lang="en-US" sz="3200" dirty="0" smtClean="0"/>
              <a:t>GIF = Graphic Interchange Format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10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lum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082" tIns="19041" rIns="38082" bIns="19041" rtlCol="0" anchor="ctr"/>
          <a:lstStyle/>
          <a:p>
            <a:pPr algn="ctr"/>
            <a:endParaRPr lang="en-US" dirty="0"/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609600" y="1390023"/>
            <a:ext cx="7924800" cy="440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5" tIns="45699" rIns="91395" bIns="45699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Tahoma" pitchFamily="-112" charset="0"/>
                <a:ea typeface="Tahoma" pitchFamily="-112" charset="0"/>
                <a:cs typeface="Tahoma" pitchFamily="-112" charset="0"/>
              </a:rPr>
              <a:t>	</a:t>
            </a:r>
            <a:r>
              <a:rPr lang="en-US" sz="4000" dirty="0">
                <a:latin typeface="Tahoma"/>
                <a:cs typeface="Tahoma"/>
              </a:rPr>
              <a:t>Standard Poster Sizes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Applications</a:t>
            </a:r>
            <a:endParaRPr lang="en-US" sz="4000" dirty="0">
              <a:latin typeface="Tahoma" pitchFamily="-112" charset="0"/>
              <a:ea typeface="Tahoma" pitchFamily="-112" charset="0"/>
              <a:cs typeface="Tahoma" pitchFamily="-112" charset="0"/>
            </a:endParaRPr>
          </a:p>
          <a:p>
            <a:pPr marL="913697" indent="-913697">
              <a:buFont typeface="Arial"/>
              <a:buChar char="•"/>
            </a:pPr>
            <a:r>
              <a:rPr lang="en-US" sz="4000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Text</a:t>
            </a:r>
            <a:endParaRPr lang="en-US" sz="4000" dirty="0">
              <a:latin typeface="Tahoma" pitchFamily="-112" charset="0"/>
              <a:ea typeface="Tahoma" pitchFamily="-112" charset="0"/>
              <a:cs typeface="Tahoma" pitchFamily="-112" charset="0"/>
            </a:endParaRPr>
          </a:p>
          <a:p>
            <a:pPr marL="913697" indent="-913697">
              <a:buFont typeface="Arial"/>
              <a:buChar char="•"/>
            </a:pPr>
            <a:r>
              <a:rPr lang="en-US" sz="4000" dirty="0">
                <a:latin typeface="Tahoma" pitchFamily="-112" charset="0"/>
                <a:ea typeface="Tahoma" pitchFamily="-112" charset="0"/>
                <a:cs typeface="Tahoma" pitchFamily="-112" charset="0"/>
              </a:rPr>
              <a:t>Fonts &amp; Font Sizing</a:t>
            </a:r>
          </a:p>
          <a:p>
            <a:pPr marL="913697" indent="-913697">
              <a:buFont typeface="Arial"/>
              <a:buChar char="•"/>
            </a:pPr>
            <a:r>
              <a:rPr lang="en-US" sz="4000" dirty="0">
                <a:latin typeface="Tahoma" pitchFamily="-112" charset="0"/>
                <a:ea typeface="Tahoma" pitchFamily="-112" charset="0"/>
                <a:cs typeface="Tahoma" pitchFamily="-112" charset="0"/>
              </a:rPr>
              <a:t>Graphics and Photos</a:t>
            </a:r>
          </a:p>
          <a:p>
            <a:pPr marL="913697" indent="-913697">
              <a:buFont typeface="Arial"/>
              <a:buChar char="•"/>
            </a:pPr>
            <a:r>
              <a:rPr lang="en-US" sz="4000" dirty="0">
                <a:latin typeface="Tahoma" pitchFamily="-112" charset="0"/>
                <a:ea typeface="Tahoma" pitchFamily="-112" charset="0"/>
                <a:cs typeface="Tahoma" pitchFamily="-112" charset="0"/>
              </a:rPr>
              <a:t>Colors</a:t>
            </a:r>
          </a:p>
          <a:p>
            <a:pPr marL="913697" indent="-913697">
              <a:buFont typeface="Arial"/>
              <a:buChar char="•"/>
            </a:pPr>
            <a:r>
              <a:rPr lang="en-US" sz="4000" dirty="0">
                <a:latin typeface="Tahoma" pitchFamily="-112" charset="0"/>
                <a:ea typeface="Tahoma" pitchFamily="-112" charset="0"/>
                <a:cs typeface="Tahoma" pitchFamily="-112" charset="0"/>
              </a:rPr>
              <a:t>Sample Posters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21160"/>
            <a:ext cx="3657600" cy="76944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4400" u="sng" dirty="0" smtClean="0">
                <a:latin typeface="Tahoma"/>
                <a:cs typeface="Tahoma"/>
              </a:rPr>
              <a:t>Overview:</a:t>
            </a:r>
            <a:endParaRPr lang="en-US" sz="4400" u="sng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lum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088" tIns="19044" rIns="38088" bIns="19044" rtlCol="0" anchor="ctr"/>
          <a:lstStyle/>
          <a:p>
            <a:pPr algn="ctr"/>
            <a:endParaRPr lang="en-US" dirty="0"/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81000" y="393560"/>
            <a:ext cx="8382000" cy="594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8" tIns="19044" rIns="38088" bIns="19044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u="sng" dirty="0" smtClean="0">
                <a:latin typeface="Tahoma"/>
                <a:cs typeface="Tahoma"/>
              </a:rPr>
              <a:t>Standard Poster Sizes:</a:t>
            </a:r>
            <a:endParaRPr lang="en-US" sz="4400" u="sng" dirty="0">
              <a:latin typeface="Tahoma"/>
              <a:cs typeface="Tahoma"/>
            </a:endParaRP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X 22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(draft)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20” X 30” (display case)</a:t>
            </a:r>
          </a:p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24” X 36”</a:t>
            </a:r>
          </a:p>
          <a:p>
            <a:pPr algn="ctr"/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30” X 42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(flat)</a:t>
            </a:r>
            <a:endParaRPr 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36” X 48” (table top/tri-fold display)</a:t>
            </a:r>
          </a:p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42” X 60” (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conference-small)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42” X 72” (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conference-regular)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11” X 17” or smaller, </a:t>
            </a:r>
            <a:endParaRPr lang="en-US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to the Copy Center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lum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088" tIns="19044" rIns="38088" bIns="1904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4411" y="304800"/>
            <a:ext cx="7795181" cy="6078573"/>
          </a:xfrm>
          <a:prstGeom prst="rect">
            <a:avLst/>
          </a:prstGeom>
        </p:spPr>
        <p:txBody>
          <a:bodyPr wrap="non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u="sng" dirty="0" smtClean="0">
                <a:latin typeface="Tahoma"/>
                <a:cs typeface="Tahoma"/>
              </a:rPr>
              <a:t>Sizing </a:t>
            </a:r>
            <a:r>
              <a:rPr lang="en-US" sz="4400" u="sng" dirty="0" err="1" smtClean="0">
                <a:latin typeface="Tahoma"/>
                <a:cs typeface="Tahoma"/>
              </a:rPr>
              <a:t>con’t</a:t>
            </a:r>
            <a:r>
              <a:rPr lang="en-US" sz="4400" u="sng" dirty="0" smtClean="0">
                <a:latin typeface="Tahoma"/>
                <a:cs typeface="Tahoma"/>
              </a:rPr>
              <a:t>.:</a:t>
            </a:r>
            <a:endParaRPr lang="en-US" sz="4400" u="sng" dirty="0">
              <a:latin typeface="Tahoma"/>
              <a:cs typeface="Tahoma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Tahoma"/>
                <a:cs typeface="Tahoma"/>
              </a:rPr>
              <a:t>FLAT </a:t>
            </a:r>
            <a:r>
              <a:rPr lang="en-US" sz="3200" b="1" dirty="0">
                <a:latin typeface="Tahoma"/>
                <a:cs typeface="Tahoma"/>
              </a:rPr>
              <a:t>FOAM </a:t>
            </a:r>
            <a:r>
              <a:rPr lang="en-US" sz="3200" b="1" dirty="0" smtClean="0">
                <a:latin typeface="Tahoma"/>
                <a:cs typeface="Tahoma"/>
              </a:rPr>
              <a:t>CORE (Easel Display)</a:t>
            </a:r>
            <a:endParaRPr lang="en-US" sz="3200" b="1" u="sng" dirty="0">
              <a:latin typeface="Tahoma"/>
              <a:cs typeface="Tahoma"/>
            </a:endParaRPr>
          </a:p>
          <a:p>
            <a:pPr algn="ctr">
              <a:spcBef>
                <a:spcPct val="50000"/>
              </a:spcBef>
            </a:pPr>
            <a:r>
              <a:rPr lang="en-US" sz="4800" dirty="0">
                <a:latin typeface="Tahoma"/>
                <a:cs typeface="Tahoma"/>
              </a:rPr>
              <a:t>30” H X 42” W</a:t>
            </a:r>
          </a:p>
          <a:p>
            <a:pPr algn="ctr">
              <a:spcBef>
                <a:spcPct val="50000"/>
              </a:spcBef>
            </a:pPr>
            <a:r>
              <a:rPr lang="en-US" sz="3000" dirty="0" smtClean="0">
                <a:latin typeface="Tahoma"/>
                <a:cs typeface="Tahoma"/>
              </a:rPr>
              <a:t>Foam </a:t>
            </a:r>
            <a:r>
              <a:rPr lang="en-US" sz="3000" dirty="0">
                <a:latin typeface="Tahoma"/>
                <a:cs typeface="Tahoma"/>
              </a:rPr>
              <a:t>Core </a:t>
            </a:r>
            <a:r>
              <a:rPr lang="en-US" sz="3000" dirty="0" smtClean="0">
                <a:latin typeface="Tahoma"/>
                <a:cs typeface="Tahoma"/>
              </a:rPr>
              <a:t>Boards &amp; </a:t>
            </a:r>
            <a:r>
              <a:rPr lang="en-US" sz="3000" dirty="0">
                <a:latin typeface="Tahoma"/>
                <a:cs typeface="Tahoma"/>
              </a:rPr>
              <a:t>Glue Sticks </a:t>
            </a:r>
            <a:endParaRPr lang="en-US" sz="3000" dirty="0" smtClean="0">
              <a:latin typeface="Tahoma"/>
              <a:cs typeface="Tahoma"/>
            </a:endParaRPr>
          </a:p>
          <a:p>
            <a:pPr algn="ctr">
              <a:spcBef>
                <a:spcPct val="50000"/>
              </a:spcBef>
            </a:pPr>
            <a:r>
              <a:rPr lang="en-US" sz="3000" dirty="0" smtClean="0">
                <a:latin typeface="Tahoma"/>
                <a:cs typeface="Tahoma"/>
              </a:rPr>
              <a:t>are </a:t>
            </a:r>
            <a:r>
              <a:rPr lang="en-US" sz="3000" dirty="0">
                <a:latin typeface="Tahoma"/>
                <a:cs typeface="Tahoma"/>
              </a:rPr>
              <a:t>available at the Bookstore</a:t>
            </a:r>
            <a:r>
              <a:rPr lang="en-US" sz="3000" dirty="0" smtClean="0">
                <a:latin typeface="Tahoma"/>
                <a:cs typeface="Tahoma"/>
              </a:rPr>
              <a:t>)</a:t>
            </a:r>
            <a:endParaRPr lang="en-US" dirty="0">
              <a:latin typeface="Tahoma"/>
              <a:cs typeface="Tahoma"/>
            </a:endParaRPr>
          </a:p>
          <a:p>
            <a:pPr algn="ctr">
              <a:spcBef>
                <a:spcPct val="50000"/>
              </a:spcBef>
            </a:pPr>
            <a:r>
              <a:rPr lang="en-US" sz="3000" dirty="0" smtClean="0">
                <a:latin typeface="Tahoma"/>
                <a:cs typeface="Tahoma"/>
              </a:rPr>
              <a:t>PC-Design</a:t>
            </a:r>
            <a:r>
              <a:rPr lang="en-US" sz="3000" dirty="0">
                <a:latin typeface="Tahoma"/>
                <a:cs typeface="Tahoma"/>
              </a:rPr>
              <a:t>, </a:t>
            </a:r>
            <a:r>
              <a:rPr lang="en-US" sz="3000" dirty="0" smtClean="0">
                <a:latin typeface="Tahoma"/>
                <a:cs typeface="Tahoma"/>
              </a:rPr>
              <a:t>Slide </a:t>
            </a:r>
            <a:r>
              <a:rPr lang="en-US" sz="3000" dirty="0">
                <a:latin typeface="Tahoma"/>
                <a:cs typeface="Tahoma"/>
              </a:rPr>
              <a:t>S</a:t>
            </a:r>
            <a:r>
              <a:rPr lang="en-US" sz="3000" dirty="0" smtClean="0">
                <a:latin typeface="Tahoma"/>
                <a:cs typeface="Tahoma"/>
              </a:rPr>
              <a:t>ize</a:t>
            </a:r>
            <a:r>
              <a:rPr lang="en-US" sz="3000" dirty="0">
                <a:latin typeface="Tahoma"/>
                <a:cs typeface="Tahoma"/>
              </a:rPr>
              <a:t>, </a:t>
            </a:r>
            <a:r>
              <a:rPr lang="en-US" sz="3000" dirty="0" smtClean="0">
                <a:latin typeface="Tahoma"/>
                <a:cs typeface="Tahoma"/>
              </a:rPr>
              <a:t>Custom </a:t>
            </a:r>
            <a:r>
              <a:rPr lang="en-US" sz="3000" dirty="0">
                <a:latin typeface="Tahoma"/>
                <a:cs typeface="Tahoma"/>
              </a:rPr>
              <a:t>42” X 30”</a:t>
            </a:r>
          </a:p>
          <a:p>
            <a:pPr algn="ctr">
              <a:spcBef>
                <a:spcPct val="50000"/>
              </a:spcBef>
            </a:pPr>
            <a:r>
              <a:rPr lang="en-US" sz="3000" dirty="0">
                <a:latin typeface="Tahoma"/>
                <a:cs typeface="Tahoma"/>
              </a:rPr>
              <a:t>Mac-Themes, </a:t>
            </a:r>
            <a:r>
              <a:rPr lang="en-US" sz="3000" dirty="0" smtClean="0">
                <a:latin typeface="Tahoma"/>
                <a:cs typeface="Tahoma"/>
              </a:rPr>
              <a:t>Page Setup, </a:t>
            </a:r>
            <a:r>
              <a:rPr lang="en-US" sz="3000" dirty="0">
                <a:latin typeface="Tahoma"/>
                <a:cs typeface="Tahoma"/>
              </a:rPr>
              <a:t>C</a:t>
            </a:r>
            <a:r>
              <a:rPr lang="en-US" sz="3000" dirty="0" smtClean="0">
                <a:latin typeface="Tahoma"/>
                <a:cs typeface="Tahoma"/>
              </a:rPr>
              <a:t>ustom </a:t>
            </a:r>
            <a:r>
              <a:rPr lang="en-US" sz="3000" dirty="0">
                <a:latin typeface="Tahoma"/>
                <a:cs typeface="Tahoma"/>
              </a:rPr>
              <a:t>42” X 30</a:t>
            </a:r>
            <a:r>
              <a:rPr lang="en-US" sz="3000" dirty="0" smtClean="0">
                <a:latin typeface="Tahoma"/>
                <a:cs typeface="Tahoma"/>
              </a:rPr>
              <a:t>”</a:t>
            </a:r>
            <a:endParaRPr lang="en-US" sz="3000" dirty="0">
              <a:latin typeface="Tahoma"/>
              <a:cs typeface="Tahoma"/>
            </a:endParaRPr>
          </a:p>
          <a:p>
            <a:pPr algn="ctr">
              <a:spcBef>
                <a:spcPct val="50000"/>
              </a:spcBef>
            </a:pPr>
            <a:r>
              <a:rPr lang="en-US" sz="3000" b="1" u="sng" dirty="0" smtClean="0">
                <a:latin typeface="Tahoma"/>
                <a:cs typeface="Tahoma"/>
              </a:rPr>
              <a:t>Not</a:t>
            </a:r>
            <a:r>
              <a:rPr lang="en-US" sz="3000" dirty="0" smtClean="0">
                <a:latin typeface="Tahoma"/>
                <a:cs typeface="Tahoma"/>
              </a:rPr>
              <a:t> </a:t>
            </a:r>
            <a:r>
              <a:rPr lang="en-US" sz="3000" dirty="0">
                <a:latin typeface="Tahoma"/>
                <a:cs typeface="Tahoma"/>
              </a:rPr>
              <a:t>“On Screen Display”(10” X 7.5</a:t>
            </a:r>
            <a:r>
              <a:rPr lang="en-US" sz="3000" dirty="0" smtClean="0">
                <a:latin typeface="Tahoma"/>
                <a:cs typeface="Tahoma"/>
              </a:rPr>
              <a:t>”)</a:t>
            </a:r>
            <a:endParaRPr lang="en-US" sz="3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14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28600"/>
            <a:ext cx="9144000" cy="7086600"/>
            <a:chOff x="0" y="-228600"/>
            <a:chExt cx="9144000" cy="7086600"/>
          </a:xfrm>
        </p:grpSpPr>
        <p:sp>
          <p:nvSpPr>
            <p:cNvPr id="3" name="Rectangle 2"/>
            <p:cNvSpPr/>
            <p:nvPr/>
          </p:nvSpPr>
          <p:spPr>
            <a:xfrm>
              <a:off x="0" y="-228600"/>
              <a:ext cx="9144000" cy="7086600"/>
            </a:xfrm>
            <a:prstGeom prst="rect">
              <a:avLst/>
            </a:prstGeom>
            <a:blipFill>
              <a:blip r:embed="rId2">
                <a:lum/>
              </a:blip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8088" tIns="19044" rIns="38088" bIns="19044"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2209800" y="1612641"/>
              <a:ext cx="4724400" cy="11430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50" name="Text Box 4"/>
            <p:cNvSpPr txBox="1">
              <a:spLocks noChangeArrowheads="1"/>
            </p:cNvSpPr>
            <p:nvPr/>
          </p:nvSpPr>
          <p:spPr bwMode="auto">
            <a:xfrm>
              <a:off x="190500" y="560752"/>
              <a:ext cx="8763000" cy="5332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8088" tIns="19044" rIns="38088" bIns="19044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400" u="sng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Applications:</a:t>
              </a:r>
            </a:p>
            <a:p>
              <a:pPr algn="ctr">
                <a:spcBef>
                  <a:spcPct val="50000"/>
                </a:spcBef>
              </a:pPr>
              <a:endParaRPr lang="en-US" sz="1200" u="sng" dirty="0">
                <a:latin typeface="Apple Casual" pitchFamily="-112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400" b="1" i="1" dirty="0" smtClean="0">
                  <a:solidFill>
                    <a:srgbClr val="0000FF"/>
                  </a:solidFill>
                  <a:latin typeface="Apple Casual" pitchFamily="-112" charset="0"/>
                </a:rPr>
                <a:t>University Has </a:t>
              </a:r>
              <a:r>
                <a:rPr lang="en-US" sz="2400" b="1" i="1" dirty="0">
                  <a:solidFill>
                    <a:srgbClr val="0000FF"/>
                  </a:solidFill>
                  <a:latin typeface="Apple Casual" pitchFamily="-112" charset="0"/>
                </a:rPr>
                <a:t>Standardized on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 b="1" i="1" dirty="0">
                  <a:solidFill>
                    <a:srgbClr val="0000FF"/>
                  </a:solidFill>
                  <a:latin typeface="Apple Casual" pitchFamily="-112" charset="0"/>
                </a:rPr>
                <a:t>PowerPoint for Poster Design</a:t>
              </a:r>
            </a:p>
            <a:p>
              <a:pPr algn="ctr">
                <a:spcBef>
                  <a:spcPct val="50000"/>
                </a:spcBef>
              </a:pPr>
              <a:endParaRPr lang="en-US" sz="1200" b="1" i="1" dirty="0">
                <a:solidFill>
                  <a:srgbClr val="0000FF"/>
                </a:solidFill>
                <a:latin typeface="Apple Casual" pitchFamily="-112" charset="0"/>
              </a:endParaRPr>
            </a:p>
            <a:p>
              <a:pPr marL="457200" lvl="0" indent="-457200" algn="ctr">
                <a:buFont typeface="Wingdings" panose="05000000000000000000" pitchFamily="2" charset="2"/>
                <a:buChar char="Ø"/>
              </a:pPr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Please use PowerPoint or PDF files when </a:t>
              </a:r>
            </a:p>
            <a:p>
              <a:pPr lvl="0" algn="ctr"/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emailing finished poster.</a:t>
              </a:r>
            </a:p>
            <a:p>
              <a:pPr marL="457200" lvl="0" indent="-457200" algn="ctr">
                <a:buFont typeface="Wingdings" panose="05000000000000000000" pitchFamily="2" charset="2"/>
                <a:buChar char="Ø"/>
              </a:pPr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Word &amp; Publisher are for documents, </a:t>
              </a:r>
            </a:p>
            <a:p>
              <a:pPr lvl="0" algn="ctr"/>
              <a:r>
                <a:rPr lang="en-US" sz="3200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not</a:t>
              </a:r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signage or posters.</a:t>
              </a:r>
            </a:p>
            <a:p>
              <a:pPr marL="457200" lvl="0" indent="-457200" algn="ctr">
                <a:buFont typeface="Wingdings" panose="05000000000000000000" pitchFamily="2" charset="2"/>
                <a:buChar char="Ø"/>
              </a:pPr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If you use some other graphic application, </a:t>
              </a:r>
            </a:p>
            <a:p>
              <a:pPr lvl="0" algn="ctr"/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please save and send your work as a PDF.</a:t>
              </a:r>
              <a:endParaRPr lang="en-US" sz="3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lum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082" tIns="19041" rIns="38082" bIns="19041" rtlCol="0" anchor="ctr"/>
          <a:lstStyle/>
          <a:p>
            <a:pPr algn="ctr"/>
            <a:endParaRPr lang="en-US" dirty="0"/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0" y="609600"/>
            <a:ext cx="8686800" cy="545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2" tIns="19041" rIns="38082" bIns="1904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u="sng" dirty="0" smtClean="0">
                <a:latin typeface="Tahoma"/>
                <a:cs typeface="Tahoma"/>
              </a:rPr>
              <a:t>Text: </a:t>
            </a:r>
            <a:r>
              <a:rPr lang="en-US" sz="3600" dirty="0" smtClean="0">
                <a:latin typeface="Tahoma"/>
                <a:cs typeface="Tahoma"/>
              </a:rPr>
              <a:t> </a:t>
            </a:r>
            <a:endParaRPr lang="en-US" sz="3600" dirty="0">
              <a:latin typeface="Tahoma"/>
              <a:cs typeface="Tahoma"/>
            </a:endParaRP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Tahoma"/>
                <a:cs typeface="Tahoma"/>
              </a:rPr>
              <a:t>Title </a:t>
            </a: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Tahoma"/>
                <a:cs typeface="Tahoma"/>
              </a:rPr>
              <a:t>Authors</a:t>
            </a:r>
            <a:r>
              <a:rPr lang="en-US" sz="3200" dirty="0">
                <a:latin typeface="Tahoma"/>
                <a:cs typeface="Tahoma"/>
              </a:rPr>
              <a:t>’ </a:t>
            </a:r>
            <a:r>
              <a:rPr lang="en-US" sz="3200" dirty="0" smtClean="0">
                <a:latin typeface="Tahoma"/>
                <a:cs typeface="Tahoma"/>
              </a:rPr>
              <a:t>Names 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latin typeface="Tahoma"/>
                <a:cs typeface="Tahoma"/>
              </a:rPr>
              <a:t>O</a:t>
            </a:r>
            <a:r>
              <a:rPr lang="en-US" sz="3200" dirty="0" smtClean="0">
                <a:latin typeface="Tahoma"/>
                <a:cs typeface="Tahoma"/>
              </a:rPr>
              <a:t>bjective</a:t>
            </a:r>
            <a:r>
              <a:rPr lang="en-US" sz="3200" dirty="0">
                <a:latin typeface="Tahoma"/>
                <a:cs typeface="Tahoma"/>
              </a:rPr>
              <a:t>, </a:t>
            </a:r>
            <a:r>
              <a:rPr lang="en-US" sz="3200" dirty="0" smtClean="0">
                <a:latin typeface="Tahoma"/>
                <a:cs typeface="Tahoma"/>
              </a:rPr>
              <a:t>Introduction, Abstracts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latin typeface="Tahoma"/>
                <a:cs typeface="Tahoma"/>
              </a:rPr>
              <a:t>M</a:t>
            </a:r>
            <a:r>
              <a:rPr lang="en-US" sz="3200" dirty="0" smtClean="0">
                <a:latin typeface="Tahoma"/>
                <a:cs typeface="Tahoma"/>
              </a:rPr>
              <a:t>ethods</a:t>
            </a:r>
            <a:r>
              <a:rPr lang="en-US" sz="3200" dirty="0">
                <a:latin typeface="Tahoma"/>
                <a:cs typeface="Tahoma"/>
              </a:rPr>
              <a:t>, </a:t>
            </a:r>
            <a:r>
              <a:rPr lang="en-US" sz="3200" dirty="0" smtClean="0">
                <a:latin typeface="Tahoma"/>
                <a:cs typeface="Tahoma"/>
              </a:rPr>
              <a:t>Data 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latin typeface="Tahoma"/>
                <a:cs typeface="Tahoma"/>
              </a:rPr>
              <a:t>R</a:t>
            </a:r>
            <a:r>
              <a:rPr lang="en-US" sz="3200" dirty="0" smtClean="0">
                <a:latin typeface="Tahoma"/>
                <a:cs typeface="Tahoma"/>
              </a:rPr>
              <a:t>esults</a:t>
            </a:r>
            <a:r>
              <a:rPr lang="en-US" sz="3200" dirty="0">
                <a:latin typeface="Tahoma"/>
                <a:cs typeface="Tahoma"/>
              </a:rPr>
              <a:t>, </a:t>
            </a:r>
            <a:r>
              <a:rPr lang="en-US" sz="3200" dirty="0" smtClean="0">
                <a:latin typeface="Tahoma"/>
                <a:cs typeface="Tahoma"/>
              </a:rPr>
              <a:t>Conclusions</a:t>
            </a:r>
            <a:r>
              <a:rPr lang="en-US" sz="3200" dirty="0">
                <a:latin typeface="Tahoma"/>
                <a:cs typeface="Tahoma"/>
              </a:rPr>
              <a:t>, </a:t>
            </a:r>
            <a:r>
              <a:rPr lang="en-US" sz="3200" dirty="0" smtClean="0">
                <a:latin typeface="Tahoma"/>
                <a:cs typeface="Tahoma"/>
              </a:rPr>
              <a:t>References</a:t>
            </a:r>
            <a:endParaRPr lang="en-US" sz="3200" dirty="0">
              <a:latin typeface="Tahoma"/>
              <a:cs typeface="Tahoma"/>
            </a:endParaRPr>
          </a:p>
          <a:p>
            <a:pPr algn="ctr">
              <a:spcBef>
                <a:spcPct val="50000"/>
              </a:spcBef>
            </a:pPr>
            <a:endParaRPr lang="en-US" sz="2400" dirty="0">
              <a:latin typeface="Tahoma"/>
              <a:cs typeface="Tahoma"/>
            </a:endParaRPr>
          </a:p>
          <a:p>
            <a:pPr algn="ctr"/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lum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082" tIns="19041" rIns="38082" bIns="19041"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685800" y="4114800"/>
            <a:ext cx="7924800" cy="17768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dirty="0"/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470091" y="297659"/>
            <a:ext cx="6203818" cy="76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5" tIns="45699" rIns="91395" bIns="45699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u="sng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Fonts </a:t>
            </a:r>
            <a:r>
              <a:rPr lang="en-US" sz="4400" u="sng" dirty="0">
                <a:latin typeface="Tahoma" pitchFamily="-112" charset="0"/>
                <a:ea typeface="Tahoma" pitchFamily="-112" charset="0"/>
                <a:cs typeface="Tahoma" pitchFamily="-112" charset="0"/>
              </a:rPr>
              <a:t>&amp; Font Sizing: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85750" y="1600200"/>
            <a:ext cx="8572500" cy="409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5" tIns="45699" rIns="91395" bIns="45699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12" charset="0"/>
                <a:ea typeface="Tahoma" pitchFamily="-112" charset="0"/>
                <a:cs typeface="Tahoma" pitchFamily="-112" charset="0"/>
              </a:rPr>
              <a:t>Use Readable Fonts:</a:t>
            </a:r>
          </a:p>
          <a:p>
            <a:pPr algn="ctr"/>
            <a:r>
              <a:rPr lang="en-US" sz="2400" dirty="0">
                <a:latin typeface="Tahoma" pitchFamily="-112" charset="0"/>
                <a:ea typeface="Tahoma" pitchFamily="-112" charset="0"/>
                <a:cs typeface="Tahoma" pitchFamily="-112" charset="0"/>
              </a:rPr>
              <a:t> </a:t>
            </a:r>
          </a:p>
          <a:p>
            <a:pPr algn="ctr"/>
            <a:r>
              <a:rPr lang="en-US" sz="3600" dirty="0">
                <a:latin typeface="Tahoma" pitchFamily="-112" charset="0"/>
                <a:ea typeface="Tahoma" pitchFamily="-112" charset="0"/>
                <a:cs typeface="Tahoma" pitchFamily="-112" charset="0"/>
              </a:rPr>
              <a:t>(</a:t>
            </a:r>
            <a:r>
              <a:rPr lang="en-US" sz="3600" dirty="0">
                <a:latin typeface="Arial" pitchFamily="34" charset="0"/>
                <a:ea typeface="Tahoma" pitchFamily="-112" charset="0"/>
                <a:cs typeface="Arial" pitchFamily="34" charset="0"/>
              </a:rPr>
              <a:t>Arial</a:t>
            </a:r>
            <a:r>
              <a:rPr lang="en-US" sz="3600" dirty="0">
                <a:latin typeface="Tahoma" pitchFamily="-112" charset="0"/>
                <a:ea typeface="Tahoma" pitchFamily="-112" charset="0"/>
                <a:cs typeface="Tahoma" pitchFamily="-112" charset="0"/>
              </a:rPr>
              <a:t>, </a:t>
            </a:r>
            <a:r>
              <a:rPr lang="en-US" sz="3600" dirty="0">
                <a:latin typeface="+mn-lt"/>
                <a:ea typeface="Tahoma" pitchFamily="-112" charset="0"/>
                <a:cs typeface="Tahoma" pitchFamily="-112" charset="0"/>
              </a:rPr>
              <a:t>Calibri</a:t>
            </a:r>
            <a:r>
              <a:rPr lang="en-US" sz="3600" dirty="0">
                <a:latin typeface="Tahoma" pitchFamily="-112" charset="0"/>
                <a:ea typeface="Tahoma" pitchFamily="-112" charset="0"/>
                <a:cs typeface="Tahoma" pitchFamily="-112" charset="0"/>
              </a:rPr>
              <a:t>, </a:t>
            </a:r>
            <a:r>
              <a:rPr lang="en-US" sz="3600" dirty="0">
                <a:latin typeface="Garamond" pitchFamily="18" charset="0"/>
                <a:ea typeface="Tahoma" pitchFamily="-112" charset="0"/>
                <a:cs typeface="Tahoma" pitchFamily="-112" charset="0"/>
              </a:rPr>
              <a:t>Garamond</a:t>
            </a:r>
            <a:r>
              <a:rPr lang="en-US" sz="3600" dirty="0">
                <a:latin typeface="Tahoma" pitchFamily="-112" charset="0"/>
                <a:ea typeface="Tahoma" pitchFamily="-112" charset="0"/>
                <a:cs typeface="Tahoma" pitchFamily="-112" charset="0"/>
              </a:rPr>
              <a:t>, Geneva, </a:t>
            </a:r>
            <a:r>
              <a:rPr lang="en-US" sz="3600" dirty="0">
                <a:latin typeface="Lucida Sans" pitchFamily="34" charset="0"/>
                <a:ea typeface="Tahoma" pitchFamily="-112" charset="0"/>
                <a:cs typeface="Tahoma" pitchFamily="-112" charset="0"/>
              </a:rPr>
              <a:t>Lucida</a:t>
            </a:r>
            <a:r>
              <a:rPr lang="en-US" sz="3600" dirty="0">
                <a:latin typeface="Tahoma" pitchFamily="-112" charset="0"/>
                <a:ea typeface="Tahoma" pitchFamily="-112" charset="0"/>
                <a:cs typeface="Tahoma" pitchFamily="-112" charset="0"/>
              </a:rPr>
              <a:t>, </a:t>
            </a:r>
            <a:r>
              <a:rPr lang="en-US" sz="3600" dirty="0">
                <a:latin typeface="Palatino Linotype" pitchFamily="18" charset="0"/>
                <a:ea typeface="Tahoma" pitchFamily="-112" charset="0"/>
                <a:cs typeface="Tahoma" pitchFamily="-112" charset="0"/>
              </a:rPr>
              <a:t>Palatino</a:t>
            </a:r>
            <a:r>
              <a:rPr lang="en-US" sz="3600" dirty="0">
                <a:latin typeface="Tahoma" pitchFamily="-112" charset="0"/>
                <a:ea typeface="Tahoma" pitchFamily="-112" charset="0"/>
                <a:cs typeface="Tahoma" pitchFamily="-112" charset="0"/>
              </a:rPr>
              <a:t>, Tahoma, </a:t>
            </a:r>
            <a:r>
              <a:rPr lang="en-US" sz="3600" dirty="0">
                <a:latin typeface="Times New Roman" pitchFamily="18" charset="0"/>
                <a:ea typeface="Tahoma" pitchFamily="-112" charset="0"/>
                <a:cs typeface="Times New Roman" pitchFamily="18" charset="0"/>
              </a:rPr>
              <a:t>Times Roman)</a:t>
            </a:r>
          </a:p>
          <a:p>
            <a:pPr algn="ctr"/>
            <a:endParaRPr lang="en-US" sz="1400" dirty="0">
              <a:latin typeface="Tahoma" pitchFamily="-112" charset="0"/>
              <a:ea typeface="Tahoma" pitchFamily="-112" charset="0"/>
              <a:cs typeface="Tahoma" pitchFamily="-112" charset="0"/>
            </a:endParaRPr>
          </a:p>
          <a:p>
            <a:pPr algn="ctr"/>
            <a:endParaRPr lang="en-US" sz="1400" dirty="0">
              <a:latin typeface="Tahoma" pitchFamily="-112" charset="0"/>
              <a:ea typeface="Tahoma" pitchFamily="-112" charset="0"/>
              <a:cs typeface="Tahoma" pitchFamily="-112" charset="0"/>
            </a:endParaRPr>
          </a:p>
          <a:p>
            <a:pPr algn="ctr"/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Old English Text MT" pitchFamily="66" charset="0"/>
                <a:ea typeface="Tahoma" pitchFamily="-112" charset="0"/>
                <a:cs typeface="Tahoma" pitchFamily="-112" charset="0"/>
              </a:rPr>
              <a:t>Stay Away from </a:t>
            </a:r>
            <a:endParaRPr lang="en-US" sz="4800" dirty="0" smtClean="0">
              <a:solidFill>
                <a:schemeClr val="tx2">
                  <a:lumMod val="50000"/>
                </a:schemeClr>
              </a:solidFill>
              <a:latin typeface="Old English Text MT" pitchFamily="66" charset="0"/>
              <a:ea typeface="Tahoma" pitchFamily="-112" charset="0"/>
              <a:cs typeface="Tahoma" pitchFamily="-112" charset="0"/>
            </a:endParaRP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Old English Text MT" pitchFamily="66" charset="0"/>
                <a:ea typeface="Tahoma" pitchFamily="-112" charset="0"/>
                <a:cs typeface="Tahoma" pitchFamily="-112" charset="0"/>
              </a:rPr>
              <a:t>Word Art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Old English Text MT" pitchFamily="66" charset="0"/>
                <a:ea typeface="Tahoma" pitchFamily="-112" charset="0"/>
                <a:cs typeface="Tahoma" pitchFamily="-112" charset="0"/>
              </a:rPr>
              <a:t> 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Old English Text MT" pitchFamily="66" charset="0"/>
                <a:ea typeface="Tahoma" pitchFamily="-112" charset="0"/>
                <a:cs typeface="Tahoma" pitchFamily="-112" charset="0"/>
              </a:rPr>
              <a:t>or 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Blackadder ITC" panose="04020505051007020D02" pitchFamily="82" charset="0"/>
                <a:ea typeface="Tahoma" pitchFamily="-112" charset="0"/>
                <a:cs typeface="Tahoma" pitchFamily="-112" charset="0"/>
              </a:rPr>
              <a:t>Script Type 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Blackadder ITC" panose="04020505051007020D02" pitchFamily="82" charset="0"/>
                <a:ea typeface="Tahoma" pitchFamily="-112" charset="0"/>
                <a:cs typeface="Brush Script Std"/>
              </a:rPr>
              <a:t>fonts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Blackadder ITC" panose="04020505051007020D02" pitchFamily="82" charset="0"/>
                <a:ea typeface="Tahoma" pitchFamily="-112" charset="0"/>
                <a:cs typeface="Tahoma" pitchFamily="-112" charset="0"/>
              </a:rPr>
              <a:t>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lum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082" tIns="19041" rIns="38082" bIns="19041" rtlCol="0" anchor="ctr"/>
          <a:lstStyle/>
          <a:p>
            <a:pPr algn="ctr"/>
            <a:endParaRPr lang="en-US" dirty="0"/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685801" y="297659"/>
            <a:ext cx="7848599" cy="76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5" tIns="45699" rIns="91395" bIns="45699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u="sng" dirty="0" smtClean="0">
                <a:latin typeface="Tahoma" pitchFamily="-112" charset="0"/>
                <a:ea typeface="Tahoma" pitchFamily="-112" charset="0"/>
                <a:cs typeface="Tahoma" pitchFamily="-112" charset="0"/>
              </a:rPr>
              <a:t>Fonts </a:t>
            </a:r>
            <a:r>
              <a:rPr lang="en-US" sz="4400" u="sng" dirty="0">
                <a:latin typeface="Tahoma" pitchFamily="-112" charset="0"/>
                <a:ea typeface="Tahoma" pitchFamily="-112" charset="0"/>
                <a:cs typeface="Tahoma" pitchFamily="-112" charset="0"/>
              </a:rPr>
              <a:t>&amp; Font Sizing </a:t>
            </a:r>
            <a:r>
              <a:rPr lang="en-US" sz="2800" u="sng" dirty="0">
                <a:latin typeface="Tahoma" pitchFamily="-112" charset="0"/>
                <a:ea typeface="Tahoma" pitchFamily="-112" charset="0"/>
                <a:cs typeface="Tahoma" pitchFamily="-112" charset="0"/>
              </a:rPr>
              <a:t>con’t</a:t>
            </a:r>
            <a:r>
              <a:rPr lang="en-US" sz="4400" u="sng" dirty="0">
                <a:latin typeface="Tahoma" pitchFamily="-112" charset="0"/>
                <a:ea typeface="Tahoma" pitchFamily="-112" charset="0"/>
                <a:cs typeface="Tahoma" pitchFamily="-112" charset="0"/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5917" y="1397000"/>
            <a:ext cx="7492166" cy="3098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27000" h="127000" prst="riblet"/>
            <a:bevelB w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082" tIns="19041" rIns="38082" bIns="19041" rtlCol="0" anchor="ctr"/>
          <a:lstStyle/>
          <a:p>
            <a:pPr algn="ctr"/>
            <a:endParaRPr lang="en-US" dirty="0"/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257300" y="1792252"/>
            <a:ext cx="6629400" cy="230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5" tIns="45699" rIns="91395" bIns="45699">
            <a:prstTxWarp prst="textNoShape">
              <a:avLst/>
            </a:prstTxWarp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12" charset="0"/>
                <a:ea typeface="Tahoma" pitchFamily="-112" charset="0"/>
                <a:cs typeface="Tahoma" pitchFamily="-112" charset="0"/>
              </a:rPr>
              <a:t>Titles: 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12" charset="0"/>
                <a:ea typeface="Tahoma" pitchFamily="-112" charset="0"/>
                <a:cs typeface="Tahoma" pitchFamily="-112" charset="0"/>
              </a:rPr>
              <a:t>48 point or larger</a:t>
            </a:r>
          </a:p>
          <a:p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12" charset="0"/>
                <a:ea typeface="Tahoma" pitchFamily="-112" charset="0"/>
                <a:cs typeface="Tahoma" pitchFamily="-112" charset="0"/>
              </a:rPr>
              <a:t>Section Titles: 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12" charset="0"/>
                <a:ea typeface="Tahoma" pitchFamily="-112" charset="0"/>
                <a:cs typeface="Tahoma" pitchFamily="-112" charset="0"/>
              </a:rPr>
              <a:t>24 to 36 point</a:t>
            </a:r>
          </a:p>
          <a:p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12" charset="0"/>
                <a:ea typeface="Tahoma" pitchFamily="-112" charset="0"/>
                <a:cs typeface="Tahoma" pitchFamily="-112" charset="0"/>
              </a:rPr>
              <a:t>General Text: 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12" charset="0"/>
                <a:ea typeface="Tahoma" pitchFamily="-112" charset="0"/>
                <a:cs typeface="Tahoma" pitchFamily="-112" charset="0"/>
              </a:rPr>
              <a:t>12 to 24 point</a:t>
            </a:r>
          </a:p>
          <a:p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12" charset="0"/>
                <a:ea typeface="Tahoma" pitchFamily="-112" charset="0"/>
                <a:cs typeface="Tahoma" pitchFamily="-112" charset="0"/>
              </a:rPr>
              <a:t>Graphic Labels: 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12" charset="0"/>
                <a:ea typeface="Tahoma" pitchFamily="-112" charset="0"/>
                <a:cs typeface="Tahoma" pitchFamily="-112" charset="0"/>
              </a:rPr>
              <a:t>10 to 14 point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228600" y="4724400"/>
            <a:ext cx="8534400" cy="175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5" tIns="45699" rIns="91395" bIns="45699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i="1" dirty="0">
                <a:latin typeface="Comic Sans MS" pitchFamily="-112" charset="0"/>
              </a:rPr>
              <a:t>NOTE: These are guidelines! </a:t>
            </a:r>
            <a:endParaRPr lang="en-US" sz="3600" i="1" dirty="0" smtClean="0">
              <a:latin typeface="Comic Sans MS" pitchFamily="-112" charset="0"/>
            </a:endParaRPr>
          </a:p>
          <a:p>
            <a:pPr algn="ctr"/>
            <a:r>
              <a:rPr lang="en-US" sz="3600" i="1" u="sng" dirty="0" smtClean="0">
                <a:latin typeface="Comic Sans MS" pitchFamily="-112" charset="0"/>
              </a:rPr>
              <a:t>Not </a:t>
            </a:r>
            <a:r>
              <a:rPr lang="en-US" sz="3600" i="1" u="sng" dirty="0">
                <a:latin typeface="Comic Sans MS" pitchFamily="-112" charset="0"/>
              </a:rPr>
              <a:t>Absolutes</a:t>
            </a:r>
            <a:r>
              <a:rPr lang="en-US" sz="3600" dirty="0">
                <a:latin typeface="Comic Sans MS" pitchFamily="-112" charset="0"/>
              </a:rPr>
              <a:t>. The final font size depends on the size of your poster.</a:t>
            </a:r>
          </a:p>
        </p:txBody>
      </p:sp>
    </p:spTree>
    <p:extLst>
      <p:ext uri="{BB962C8B-B14F-4D97-AF65-F5344CB8AC3E}">
        <p14:creationId xmlns:p14="http://schemas.microsoft.com/office/powerpoint/2010/main" val="9476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</TotalTime>
  <Words>540</Words>
  <Application>Microsoft Macintosh PowerPoint</Application>
  <PresentationFormat>On-screen Show (4:3)</PresentationFormat>
  <Paragraphs>109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Apple Casual</vt:lpstr>
      <vt:lpstr>Arial</vt:lpstr>
      <vt:lpstr>Blackadder ITC</vt:lpstr>
      <vt:lpstr>Brush Script Std</vt:lpstr>
      <vt:lpstr>Calibri</vt:lpstr>
      <vt:lpstr>Comic Sans MS</vt:lpstr>
      <vt:lpstr>Franklin Gothic Demi</vt:lpstr>
      <vt:lpstr>Garamond</vt:lpstr>
      <vt:lpstr>Lucida Sans</vt:lpstr>
      <vt:lpstr>ＭＳ Ｐゴシック</vt:lpstr>
      <vt:lpstr>Narkisim</vt:lpstr>
      <vt:lpstr>Old English Text MT</vt:lpstr>
      <vt:lpstr>Palatino Linotype</vt:lpstr>
      <vt:lpstr>Segoe UI Semibold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MCPHS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design lecture</dc:title>
  <dc:creator>fran.rogers</dc:creator>
  <cp:lastModifiedBy>Nina, Fabiola (0422516)</cp:lastModifiedBy>
  <cp:revision>197</cp:revision>
  <cp:lastPrinted>2006-04-06T16:10:21Z</cp:lastPrinted>
  <dcterms:created xsi:type="dcterms:W3CDTF">2012-11-30T19:30:46Z</dcterms:created>
  <dcterms:modified xsi:type="dcterms:W3CDTF">2021-03-29T19:30:35Z</dcterms:modified>
</cp:coreProperties>
</file>